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5" r:id="rId5"/>
    <p:sldId id="264" r:id="rId6"/>
    <p:sldId id="259" r:id="rId7"/>
    <p:sldId id="260" r:id="rId8"/>
    <p:sldId id="261" r:id="rId9"/>
    <p:sldId id="266" r:id="rId10"/>
    <p:sldId id="267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5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0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3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5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0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2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7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9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39CF-F0F1-4CDC-B8AB-05A86B9D485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CE2A-C56C-4102-888A-7C2D5DB9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jpe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5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3.png"/><Relationship Id="rId2" Type="http://schemas.openxmlformats.org/officeDocument/2006/relationships/image" Target="../media/image4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1.pn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3" Type="http://schemas.openxmlformats.org/officeDocument/2006/relationships/image" Target="../media/image5.jpeg"/><Relationship Id="rId21" Type="http://schemas.openxmlformats.org/officeDocument/2006/relationships/image" Target="../media/image26.jpe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0.png"/><Relationship Id="rId23" Type="http://schemas.openxmlformats.org/officeDocument/2006/relationships/image" Target="../media/image3.png"/><Relationship Id="rId10" Type="http://schemas.microsoft.com/office/2007/relationships/hdphoto" Target="../media/hdphoto1.wdp"/><Relationship Id="rId19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emf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96" y="290744"/>
            <a:ext cx="2091019" cy="4724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0275456-6639-9547-9A14-3E597AAE3C1D}"/>
              </a:ext>
            </a:extLst>
          </p:cNvPr>
          <p:cNvSpPr txBox="1">
            <a:spLocks/>
          </p:cNvSpPr>
          <p:nvPr/>
        </p:nvSpPr>
        <p:spPr>
          <a:xfrm>
            <a:off x="4624238" y="2802970"/>
            <a:ext cx="7187183" cy="478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KAPASITAS DAN KAPABILITAS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AD30C371-B482-6446-8B60-EDF0DA7E3E43}"/>
              </a:ext>
            </a:extLst>
          </p:cNvPr>
          <p:cNvSpPr txBox="1">
            <a:spLocks/>
          </p:cNvSpPr>
          <p:nvPr/>
        </p:nvSpPr>
        <p:spPr>
          <a:xfrm>
            <a:off x="4955771" y="3541042"/>
            <a:ext cx="6855650" cy="577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rgbClr val="1896A4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PT INDUSTRI KAPAL INDONESIA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Persero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820" y="-22022"/>
            <a:ext cx="4270864" cy="6880022"/>
            <a:chOff x="151820" y="-22022"/>
            <a:chExt cx="4270864" cy="68800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26" b="10588"/>
            <a:stretch/>
          </p:blipFill>
          <p:spPr>
            <a:xfrm>
              <a:off x="265976" y="0"/>
              <a:ext cx="4058050" cy="6858000"/>
            </a:xfrm>
            <a:prstGeom prst="parallelogram">
              <a:avLst/>
            </a:prstGeom>
            <a:ln>
              <a:noFill/>
            </a:ln>
            <a:effectLst/>
          </p:spPr>
        </p:pic>
        <p:cxnSp>
          <p:nvCxnSpPr>
            <p:cNvPr id="3" name="Straight Connector 2"/>
            <p:cNvCxnSpPr/>
            <p:nvPr/>
          </p:nvCxnSpPr>
          <p:spPr>
            <a:xfrm flipH="1">
              <a:off x="3399796" y="0"/>
              <a:ext cx="1022888" cy="6858000"/>
            </a:xfrm>
            <a:prstGeom prst="line">
              <a:avLst/>
            </a:prstGeom>
            <a:ln w="139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51820" y="-22022"/>
              <a:ext cx="1022888" cy="6858000"/>
            </a:xfrm>
            <a:prstGeom prst="line">
              <a:avLst/>
            </a:prstGeom>
            <a:ln w="139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10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6177" y="268577"/>
            <a:ext cx="446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FASILITAS DAN PERALATAN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7283" y="1022622"/>
            <a:ext cx="10882820" cy="5210633"/>
            <a:chOff x="1083800" y="382459"/>
            <a:chExt cx="10882820" cy="60627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401" y="721014"/>
              <a:ext cx="4855036" cy="283407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9999" y="721013"/>
              <a:ext cx="5676621" cy="28340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3800" y="3893408"/>
              <a:ext cx="4817297" cy="255178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66738" y="3580093"/>
              <a:ext cx="28514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Assembly Area (45 m x 150 m)</a:t>
              </a:r>
              <a:endParaRPr lang="id-ID" sz="1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4752" y="382459"/>
              <a:ext cx="12153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Mesin CNC</a:t>
              </a:r>
              <a:endParaRPr lang="id-ID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39788" y="382459"/>
              <a:ext cx="28911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Mesin Las FCAW &amp; SAW</a:t>
              </a:r>
              <a:endParaRPr lang="id-ID" sz="16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09574" y="2406681"/>
              <a:ext cx="2551548" cy="552547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357061" y="3598710"/>
              <a:ext cx="36936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Dermaga (165 m x 5 m  kedalaman 4 m)</a:t>
              </a:r>
              <a:endParaRPr lang="id-ID" sz="16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11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9428" y="254247"/>
            <a:ext cx="669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PENCAPAIAN PENGHARGAAN BAGI PT IKI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4536263" y="3811783"/>
            <a:ext cx="63833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d-ID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Certificates for Management System </a:t>
            </a: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 9001: 20</a:t>
            </a:r>
            <a:r>
              <a:rPr lang="id-ID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 14001: 20</a:t>
            </a:r>
            <a:r>
              <a:rPr lang="id-ID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id-ID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 </a:t>
            </a:r>
            <a:r>
              <a:rPr lang="en-US" altLang="id-ID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45001</a:t>
            </a: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r>
              <a:rPr lang="id-ID" altLang="id-ID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D" altLang="id-ID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id-ID" altLang="id-ID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PENCAPAIAN </a:t>
            </a:r>
            <a:r>
              <a:rPr lang="en-US" altLang="id-ID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id-ID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AWARDS </a:t>
            </a:r>
            <a:r>
              <a:rPr lang="en-US" altLang="id-ID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&amp;INTERNATIONAL </a:t>
            </a:r>
            <a:r>
              <a:rPr lang="en-US" altLang="id-ID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</a:t>
            </a: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998589" y="792394"/>
            <a:ext cx="6280248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Penghargaan Kementerian BUMN “Atas Peningkatan Kinerja”</a:t>
            </a:r>
          </a:p>
          <a:p>
            <a:pPr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Penghargaan Lembaga Info Bank “Atas Peningkatan Kinerja”</a:t>
            </a: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Penghargaan Kementerian Keuangan “Atas Kontribusi Pembayaran Pajak Tepat Waktu”</a:t>
            </a: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Penghargaan K3 oleh Pemerintah Kota Makassar “atas Zero Accident”</a:t>
            </a: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Penghargaan “The Best Perfomance Company of The Year 2017” oleh Indonsian Inspire &amp; Best Company Award”</a:t>
            </a: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Penghargaan “BUMN Terbaik 2017 Kategori  Bidang  Non  Keuangan Sektor Industri Strategis” oleh Majalah </a:t>
            </a:r>
            <a:r>
              <a:rPr lang="id-ID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Penghargaan </a:t>
            </a:r>
            <a:r>
              <a:rPr lang="id-ID" altLang="id-ID" sz="1200" dirty="0">
                <a:latin typeface="Arial" panose="020B0604020202020204" pitchFamily="34" charset="0"/>
                <a:cs typeface="Arial" panose="020B0604020202020204" pitchFamily="34" charset="0"/>
              </a:rPr>
              <a:t>The Most Reputable Company of The Year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id-ID" altLang="id-ID" sz="1200" dirty="0">
                <a:latin typeface="Arial" panose="020B0604020202020204" pitchFamily="34" charset="0"/>
                <a:cs typeface="Arial" panose="020B0604020202020204" pitchFamily="34" charset="0"/>
              </a:rPr>
              <a:t>Indonesia Improvment  Award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GB" altLang="id-ID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Penghargaan The Best Shipbuilding Company of The Year </a:t>
            </a:r>
            <a:r>
              <a:rPr lang="en-GB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GB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Indonesia </a:t>
            </a:r>
            <a:r>
              <a:rPr lang="id-ID" altLang="id-ID" sz="1200" dirty="0">
                <a:latin typeface="Arial" panose="020B0604020202020204" pitchFamily="34" charset="0"/>
                <a:cs typeface="Arial" panose="020B0604020202020204" pitchFamily="34" charset="0"/>
              </a:rPr>
              <a:t>Inspire &amp; Best Company Award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GB" altLang="id-ID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Wingdings" pitchFamily="2" charset="2"/>
              <a:buChar char="§"/>
              <a:tabLst>
                <a:tab pos="4976813" algn="l"/>
              </a:tabLst>
              <a:defRPr/>
            </a:pP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Penghargaan </a:t>
            </a:r>
            <a:r>
              <a:rPr lang="id-ID" altLang="id-ID" sz="1200" dirty="0">
                <a:latin typeface="Arial" panose="020B0604020202020204" pitchFamily="34" charset="0"/>
                <a:cs typeface="Arial" panose="020B0604020202020204" pitchFamily="34" charset="0"/>
              </a:rPr>
              <a:t>Atas Upaya dan Komitmennya dalam Melaksanakan Prinsip Keselamatan dan Kesehatan Kerja (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SMK3)</a:t>
            </a:r>
            <a:r>
              <a:rPr lang="en-GB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id-ID" altLang="id-ID" sz="1200" dirty="0">
                <a:latin typeface="Arial" panose="020B0604020202020204" pitchFamily="34" charset="0"/>
                <a:cs typeface="Arial" panose="020B0604020202020204" pitchFamily="34" charset="0"/>
              </a:rPr>
              <a:t>Gubernur Sulawesi Selatan Tahun </a:t>
            </a:r>
            <a:r>
              <a:rPr lang="id-ID" altLang="id-ID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id-ID" altLang="id-ID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1" r="45679"/>
          <a:stretch>
            <a:fillRect/>
          </a:stretch>
        </p:blipFill>
        <p:spPr bwMode="auto">
          <a:xfrm>
            <a:off x="3195876" y="4867452"/>
            <a:ext cx="143351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1226838" y="4657902"/>
            <a:ext cx="20621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d-ID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Certificates </a:t>
            </a:r>
            <a:r>
              <a:rPr lang="en-US" altLang="id-ID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id-ID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BKI</a:t>
            </a: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altLang="id-ID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DNV         </a:t>
            </a:r>
          </a:p>
          <a:p>
            <a:pPr>
              <a:spcBef>
                <a:spcPct val="0"/>
              </a:spcBef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NK            </a:t>
            </a:r>
          </a:p>
          <a:p>
            <a:pPr>
              <a:spcBef>
                <a:spcPct val="0"/>
              </a:spcBef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          </a:t>
            </a:r>
          </a:p>
          <a:p>
            <a:pPr>
              <a:spcBef>
                <a:spcPct val="0"/>
              </a:spcBef>
            </a:pPr>
            <a:r>
              <a:rPr lang="en-US" altLang="id-ID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</a:t>
            </a:r>
            <a:endParaRPr lang="en-US" altLang="id-ID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id-ID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7546731" y="1114814"/>
            <a:ext cx="3328987" cy="2309813"/>
            <a:chOff x="2455479" y="452048"/>
            <a:chExt cx="7494155" cy="3888626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2455479" y="452048"/>
              <a:ext cx="5591863" cy="2061896"/>
              <a:chOff x="2455479" y="548372"/>
              <a:chExt cx="5591863" cy="2061896"/>
            </a:xfrm>
          </p:grpSpPr>
          <p:pic>
            <p:nvPicPr>
              <p:cNvPr id="39" name="Picture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5479" y="548372"/>
                <a:ext cx="2374684" cy="167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4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413" y="839732"/>
                <a:ext cx="2120605" cy="1479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4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0420" y="1091547"/>
                <a:ext cx="1916922" cy="1518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80" y="1696643"/>
              <a:ext cx="2365013" cy="165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76" y="1290251"/>
              <a:ext cx="2324758" cy="164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344" y="2222584"/>
              <a:ext cx="2330063" cy="164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43" y="2370957"/>
              <a:ext cx="1390521" cy="1969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8"/>
          <p:cNvGrpSpPr>
            <a:grpSpLocks/>
          </p:cNvGrpSpPr>
          <p:nvPr/>
        </p:nvGrpSpPr>
        <p:grpSpPr bwMode="auto">
          <a:xfrm>
            <a:off x="8253154" y="3811138"/>
            <a:ext cx="3179762" cy="1230347"/>
            <a:chOff x="3129660" y="537882"/>
            <a:chExt cx="4805419" cy="2501153"/>
          </a:xfrm>
        </p:grpSpPr>
        <p:pic>
          <p:nvPicPr>
            <p:cNvPr id="43" name="Picture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660" y="537882"/>
              <a:ext cx="1555560" cy="250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220" y="537882"/>
              <a:ext cx="1614668" cy="250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888" y="537882"/>
              <a:ext cx="1635191" cy="250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Slide Number Placeholder 1"/>
          <p:cNvSpPr txBox="1">
            <a:spLocks/>
          </p:cNvSpPr>
          <p:nvPr/>
        </p:nvSpPr>
        <p:spPr>
          <a:xfrm>
            <a:off x="11019999" y="638510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73872-61A2-4C3E-84D6-B33D126FBB73}" type="slidenum">
              <a:rPr lang="id-ID" smtClean="0">
                <a:solidFill>
                  <a:schemeClr val="bg1"/>
                </a:solidFill>
              </a:rPr>
              <a:pPr/>
              <a:t>11</a:t>
            </a:fld>
            <a:endParaRPr lang="id-ID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9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12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7906" y="2487706"/>
            <a:ext cx="5069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TERIMA KASIH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2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4765" y="296125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LOKASI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14" name="Oval 13">
            <a:extLst/>
          </p:cNvPr>
          <p:cNvSpPr/>
          <p:nvPr/>
        </p:nvSpPr>
        <p:spPr>
          <a:xfrm>
            <a:off x="6384246" y="3610726"/>
            <a:ext cx="187325" cy="159585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Freeform 14">
            <a:extLst/>
          </p:cNvPr>
          <p:cNvSpPr/>
          <p:nvPr/>
        </p:nvSpPr>
        <p:spPr>
          <a:xfrm>
            <a:off x="6542995" y="3274349"/>
            <a:ext cx="1422400" cy="397539"/>
          </a:xfrm>
          <a:custGeom>
            <a:avLst/>
            <a:gdLst>
              <a:gd name="connsiteX0" fmla="*/ 0 w 2543175"/>
              <a:gd name="connsiteY0" fmla="*/ 778382 h 778382"/>
              <a:gd name="connsiteX1" fmla="*/ 1400175 w 2543175"/>
              <a:gd name="connsiteY1" fmla="*/ 92582 h 778382"/>
              <a:gd name="connsiteX2" fmla="*/ 2543175 w 2543175"/>
              <a:gd name="connsiteY2" fmla="*/ 6857 h 778382"/>
              <a:gd name="connsiteX3" fmla="*/ 2543175 w 2543175"/>
              <a:gd name="connsiteY3" fmla="*/ 6857 h 77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778382">
                <a:moveTo>
                  <a:pt x="0" y="778382"/>
                </a:moveTo>
                <a:cubicBezTo>
                  <a:pt x="488156" y="499775"/>
                  <a:pt x="976313" y="221169"/>
                  <a:pt x="1400175" y="92582"/>
                </a:cubicBezTo>
                <a:cubicBezTo>
                  <a:pt x="1824037" y="-36005"/>
                  <a:pt x="2543175" y="6857"/>
                  <a:pt x="2543175" y="6857"/>
                </a:cubicBezTo>
                <a:lnTo>
                  <a:pt x="2543175" y="6857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 15">
            <a:extLst/>
          </p:cNvPr>
          <p:cNvSpPr/>
          <p:nvPr/>
        </p:nvSpPr>
        <p:spPr>
          <a:xfrm>
            <a:off x="6571571" y="3094041"/>
            <a:ext cx="2071687" cy="584197"/>
          </a:xfrm>
          <a:custGeom>
            <a:avLst/>
            <a:gdLst>
              <a:gd name="connsiteX0" fmla="*/ 0 w 3543300"/>
              <a:gd name="connsiteY0" fmla="*/ 957262 h 957262"/>
              <a:gd name="connsiteX1" fmla="*/ 1900237 w 3543300"/>
              <a:gd name="connsiteY1" fmla="*/ 800100 h 957262"/>
              <a:gd name="connsiteX2" fmla="*/ 3028950 w 3543300"/>
              <a:gd name="connsiteY2" fmla="*/ 485775 h 957262"/>
              <a:gd name="connsiteX3" fmla="*/ 3543300 w 3543300"/>
              <a:gd name="connsiteY3" fmla="*/ 0 h 95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0" h="957262">
                <a:moveTo>
                  <a:pt x="0" y="957262"/>
                </a:moveTo>
                <a:cubicBezTo>
                  <a:pt x="697706" y="917971"/>
                  <a:pt x="1395412" y="878681"/>
                  <a:pt x="1900237" y="800100"/>
                </a:cubicBezTo>
                <a:cubicBezTo>
                  <a:pt x="2405062" y="721519"/>
                  <a:pt x="2755106" y="619125"/>
                  <a:pt x="3028950" y="485775"/>
                </a:cubicBezTo>
                <a:cubicBezTo>
                  <a:pt x="3302794" y="352425"/>
                  <a:pt x="3423047" y="176212"/>
                  <a:pt x="354330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 16">
            <a:extLst/>
          </p:cNvPr>
          <p:cNvSpPr/>
          <p:nvPr/>
        </p:nvSpPr>
        <p:spPr>
          <a:xfrm flipV="1">
            <a:off x="6542996" y="3681730"/>
            <a:ext cx="3125787" cy="45719"/>
          </a:xfrm>
          <a:custGeom>
            <a:avLst/>
            <a:gdLst>
              <a:gd name="connsiteX0" fmla="*/ 0 w 2543175"/>
              <a:gd name="connsiteY0" fmla="*/ 778382 h 778382"/>
              <a:gd name="connsiteX1" fmla="*/ 1400175 w 2543175"/>
              <a:gd name="connsiteY1" fmla="*/ 92582 h 778382"/>
              <a:gd name="connsiteX2" fmla="*/ 2543175 w 2543175"/>
              <a:gd name="connsiteY2" fmla="*/ 6857 h 778382"/>
              <a:gd name="connsiteX3" fmla="*/ 2543175 w 2543175"/>
              <a:gd name="connsiteY3" fmla="*/ 6857 h 77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778382">
                <a:moveTo>
                  <a:pt x="0" y="778382"/>
                </a:moveTo>
                <a:cubicBezTo>
                  <a:pt x="488156" y="499775"/>
                  <a:pt x="976313" y="221169"/>
                  <a:pt x="1400175" y="92582"/>
                </a:cubicBezTo>
                <a:cubicBezTo>
                  <a:pt x="1824037" y="-36005"/>
                  <a:pt x="2543175" y="6857"/>
                  <a:pt x="2543175" y="6857"/>
                </a:cubicBezTo>
                <a:lnTo>
                  <a:pt x="2543175" y="6857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623457" y="1711379"/>
            <a:ext cx="857250" cy="1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000" b="1">
                <a:solidFill>
                  <a:srgbClr val="1F497D"/>
                </a:solidFill>
              </a:rPr>
              <a:t>Medan</a:t>
            </a:r>
            <a:endParaRPr lang="en-GB" altLang="en-US" sz="1000" b="1" dirty="0">
              <a:solidFill>
                <a:srgbClr val="1F497D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161745" y="3557643"/>
            <a:ext cx="857250" cy="19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000" b="1">
                <a:solidFill>
                  <a:srgbClr val="1F497D"/>
                </a:solidFill>
              </a:rPr>
              <a:t>Jakarta</a:t>
            </a:r>
            <a:endParaRPr lang="en-GB" altLang="en-US" sz="1000" b="1" dirty="0">
              <a:solidFill>
                <a:srgbClr val="1F497D"/>
              </a:solidFill>
            </a:endParaRPr>
          </a:p>
        </p:txBody>
      </p:sp>
      <p:sp>
        <p:nvSpPr>
          <p:cNvPr id="20" name="Oval 19">
            <a:extLst/>
          </p:cNvPr>
          <p:cNvSpPr/>
          <p:nvPr/>
        </p:nvSpPr>
        <p:spPr>
          <a:xfrm>
            <a:off x="8792483" y="3693448"/>
            <a:ext cx="112713" cy="105440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8298770" y="3833868"/>
            <a:ext cx="857250" cy="19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000" b="1">
                <a:solidFill>
                  <a:srgbClr val="1F497D"/>
                </a:solidFill>
              </a:rPr>
              <a:t>Tual</a:t>
            </a:r>
            <a:endParaRPr lang="en-GB" altLang="en-US" sz="1000" b="1" dirty="0">
              <a:solidFill>
                <a:srgbClr val="1F497D"/>
              </a:solidFill>
            </a:endParaRP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1970087" y="1220337"/>
            <a:ext cx="8610600" cy="3747408"/>
            <a:chOff x="304800" y="838200"/>
            <a:chExt cx="8610600" cy="4175125"/>
          </a:xfrm>
        </p:grpSpPr>
        <p:pic>
          <p:nvPicPr>
            <p:cNvPr id="25" name="Picture 2" descr="F:\PAL Indonesia\adADFDAWD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8610600" cy="417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16"/>
            <p:cNvGrpSpPr>
              <a:grpSpLocks/>
            </p:cNvGrpSpPr>
            <p:nvPr/>
          </p:nvGrpSpPr>
          <p:grpSpPr bwMode="auto">
            <a:xfrm>
              <a:off x="5408614" y="2420943"/>
              <a:ext cx="792109" cy="293110"/>
              <a:chOff x="5289639" y="2398382"/>
              <a:chExt cx="819677" cy="309968"/>
            </a:xfrm>
          </p:grpSpPr>
          <p:sp>
            <p:nvSpPr>
              <p:cNvPr id="36" name="Oval 35">
                <a:extLst/>
              </p:cNvPr>
              <p:cNvSpPr/>
              <p:nvPr/>
            </p:nvSpPr>
            <p:spPr>
              <a:xfrm>
                <a:off x="5621474" y="2398382"/>
                <a:ext cx="116636" cy="124232"/>
              </a:xfrm>
              <a:prstGeom prst="ellipse">
                <a:avLst/>
              </a:prstGeom>
              <a:solidFill>
                <a:srgbClr val="FFFF00">
                  <a:alpha val="5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itle 1"/>
              <p:cNvSpPr txBox="1">
                <a:spLocks/>
              </p:cNvSpPr>
              <p:nvPr/>
            </p:nvSpPr>
            <p:spPr bwMode="auto">
              <a:xfrm>
                <a:off x="5289639" y="2478535"/>
                <a:ext cx="819677" cy="229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 err="1">
                    <a:solidFill>
                      <a:srgbClr val="1F497D"/>
                    </a:solidFill>
                  </a:rPr>
                  <a:t>Bitung</a:t>
                </a:r>
                <a:endParaRPr lang="en-GB" altLang="en-US" sz="1000" b="1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27" name="Title 1"/>
            <p:cNvSpPr txBox="1">
              <a:spLocks/>
            </p:cNvSpPr>
            <p:nvPr/>
          </p:nvSpPr>
          <p:spPr bwMode="auto">
            <a:xfrm>
              <a:off x="4262414" y="3752850"/>
              <a:ext cx="1317625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>
                  <a:solidFill>
                    <a:srgbClr val="1F497D"/>
                  </a:solidFill>
                </a:rPr>
                <a:t>Makassar</a:t>
              </a:r>
            </a:p>
          </p:txBody>
        </p:sp>
        <p:pic>
          <p:nvPicPr>
            <p:cNvPr id="28" name="Picture 1209" descr="logo3d bir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364" y="2234889"/>
              <a:ext cx="384175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209" descr="logo3d biru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213" y="3367088"/>
              <a:ext cx="385762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Oval 33">
              <a:extLst/>
            </p:cNvPr>
            <p:cNvSpPr/>
            <p:nvPr/>
          </p:nvSpPr>
          <p:spPr>
            <a:xfrm>
              <a:off x="2708275" y="3748088"/>
              <a:ext cx="112712" cy="117475"/>
            </a:xfrm>
            <a:prstGeom prst="ellipse">
              <a:avLst/>
            </a:prstGeom>
            <a:solidFill>
              <a:srgbClr val="FF0000">
                <a:alpha val="5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5" name="Picture 1209" descr="logo3d biru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402" y="3591113"/>
              <a:ext cx="385762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Oval 37">
            <a:extLst/>
          </p:cNvPr>
          <p:cNvSpPr/>
          <p:nvPr/>
        </p:nvSpPr>
        <p:spPr bwMode="auto">
          <a:xfrm>
            <a:off x="6566808" y="3666460"/>
            <a:ext cx="112713" cy="10544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4290333" y="3756079"/>
            <a:ext cx="792163" cy="1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000" b="1">
                <a:solidFill>
                  <a:srgbClr val="1F497D"/>
                </a:solidFill>
              </a:rPr>
              <a:t>Jakarta</a:t>
            </a:r>
            <a:endParaRPr lang="en-GB" altLang="en-US" sz="1000" b="1">
              <a:solidFill>
                <a:srgbClr val="1F497D"/>
              </a:solidFill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1758160" y="5846906"/>
            <a:ext cx="8822527" cy="360722"/>
            <a:chOff x="201503" y="5805721"/>
            <a:chExt cx="8458311" cy="401502"/>
          </a:xfrm>
        </p:grpSpPr>
        <p:sp>
          <p:nvSpPr>
            <p:cNvPr id="41" name="Oval 40">
              <a:extLst/>
            </p:cNvPr>
            <p:cNvSpPr/>
            <p:nvPr/>
          </p:nvSpPr>
          <p:spPr bwMode="auto">
            <a:xfrm>
              <a:off x="201503" y="5879435"/>
              <a:ext cx="235548" cy="198243"/>
            </a:xfrm>
            <a:prstGeom prst="ellipse">
              <a:avLst/>
            </a:prstGeom>
            <a:solidFill>
              <a:srgbClr val="FF0000">
                <a:alpha val="5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100670" y="5805721"/>
              <a:ext cx="7559144" cy="40150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defRPr/>
              </a:pPr>
              <a:r>
                <a:rPr lang="id-ID" alt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Kantor Perwakilan PT IKI Jakarta</a:t>
              </a:r>
              <a:r>
                <a:rPr lang="en-US" alt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alt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Komplek</a:t>
              </a:r>
              <a:r>
                <a:rPr lang="en-US" alt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Mall Atrium </a:t>
              </a:r>
              <a:r>
                <a:rPr lang="en-US" alt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Senen</a:t>
              </a:r>
              <a:r>
                <a:rPr lang="en-US" alt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Jakarta</a:t>
              </a:r>
              <a:endParaRPr lang="id-ID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3663" indent="-93663" algn="just">
                <a:buFont typeface="Arial" panose="020B0604020202020204" pitchFamily="34" charset="0"/>
                <a:buChar char="•"/>
                <a:defRPr/>
              </a:pPr>
              <a:endParaRPr lang="id-ID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id-ID" sz="1400" dirty="0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628544" y="5931771"/>
              <a:ext cx="304800" cy="14590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44" name="Group 3"/>
          <p:cNvGrpSpPr>
            <a:grpSpLocks/>
          </p:cNvGrpSpPr>
          <p:nvPr/>
        </p:nvGrpSpPr>
        <p:grpSpPr bwMode="auto">
          <a:xfrm>
            <a:off x="1758160" y="5153107"/>
            <a:ext cx="8822527" cy="350905"/>
            <a:chOff x="171218" y="6308910"/>
            <a:chExt cx="7468283" cy="391122"/>
          </a:xfrm>
        </p:grpSpPr>
        <p:sp>
          <p:nvSpPr>
            <p:cNvPr id="45" name="Oval 44">
              <a:extLst/>
            </p:cNvPr>
            <p:cNvSpPr/>
            <p:nvPr/>
          </p:nvSpPr>
          <p:spPr>
            <a:xfrm>
              <a:off x="171218" y="6393739"/>
              <a:ext cx="207978" cy="198521"/>
            </a:xfrm>
            <a:prstGeom prst="ellipse">
              <a:avLst/>
            </a:prstGeom>
            <a:solidFill>
              <a:srgbClr val="FFFF00">
                <a:alpha val="5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548274" y="6420737"/>
              <a:ext cx="303236" cy="144524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65140" y="6308910"/>
              <a:ext cx="6674361" cy="39112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defRPr/>
              </a:pPr>
              <a:r>
                <a:rPr lang="id-ID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PT</a:t>
              </a:r>
              <a:r>
                <a:rPr lang="en-US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d-ID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IKI (Persero) di Makassar </a:t>
              </a:r>
              <a:r>
                <a:rPr lang="en-US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(32 Ha) </a:t>
              </a:r>
              <a:r>
                <a:rPr lang="id-ID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 di</a:t>
              </a:r>
              <a:r>
                <a:rPr lang="en-US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Bitung</a:t>
              </a:r>
              <a:r>
                <a:rPr lang="en-US" altLang="id-ID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(5,2 Ha).</a:t>
              </a:r>
              <a:endParaRPr lang="id-ID" sz="14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3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3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8040" y="172594"/>
            <a:ext cx="591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LAYOUT PT IKI MAKASSAR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56069" y="1154864"/>
            <a:ext cx="9144000" cy="5201486"/>
            <a:chOff x="1231900" y="1154864"/>
            <a:chExt cx="9144000" cy="5201486"/>
          </a:xfrm>
        </p:grpSpPr>
        <p:sp>
          <p:nvSpPr>
            <p:cNvPr id="15" name="Slide Number Placeholder 1"/>
            <p:cNvSpPr txBox="1">
              <a:spLocks/>
            </p:cNvSpPr>
            <p:nvPr/>
          </p:nvSpPr>
          <p:spPr bwMode="auto">
            <a:xfrm>
              <a:off x="8298563" y="6053309"/>
              <a:ext cx="683339" cy="30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fld id="{B5DA9D19-A7D1-4B7B-9DEF-3459E75E3347}" type="slidenum">
                <a:rPr lang="en-US" altLang="id-ID" sz="1200" smtClean="0">
                  <a:solidFill>
                    <a:srgbClr val="898989"/>
                  </a:solidFill>
                </a:rPr>
                <a:pPr>
                  <a:spcBef>
                    <a:spcPct val="0"/>
                  </a:spcBef>
                  <a:buFontTx/>
                  <a:buNone/>
                </a:pPr>
                <a:t>3</a:t>
              </a:fld>
              <a:endParaRPr lang="en-US" altLang="id-ID" sz="1200" dirty="0">
                <a:solidFill>
                  <a:srgbClr val="898989"/>
                </a:solidFill>
              </a:endParaRPr>
            </a:p>
          </p:txBody>
        </p:sp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1154864"/>
              <a:ext cx="9144000" cy="51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1403350" y="1907162"/>
              <a:ext cx="1276350" cy="47696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Graving Dock</a:t>
              </a:r>
            </a:p>
            <a:p>
              <a:pPr algn="ctr"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120 x 26 x 7 m</a:t>
              </a:r>
              <a:endParaRPr lang="id-ID" sz="9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6.500 DWT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219326" y="2420783"/>
              <a:ext cx="727075" cy="10239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227388" y="2052195"/>
              <a:ext cx="1066800" cy="48223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solidFill>
                    <a:schemeClr val="tx1"/>
                  </a:solidFill>
                </a:rPr>
                <a:t>Dermaga</a:t>
              </a:r>
            </a:p>
          </p:txBody>
        </p:sp>
        <p:cxnSp>
          <p:nvCxnSpPr>
            <p:cNvPr id="20" name="Straight Arrow Connector 19"/>
            <p:cNvCxnSpPr>
              <a:stCxn id="19" idx="5"/>
            </p:cNvCxnSpPr>
            <p:nvPr/>
          </p:nvCxnSpPr>
          <p:spPr>
            <a:xfrm>
              <a:off x="4137959" y="2463805"/>
              <a:ext cx="1484966" cy="10918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5"/>
            </p:cNvCxnSpPr>
            <p:nvPr/>
          </p:nvCxnSpPr>
          <p:spPr>
            <a:xfrm flipH="1">
              <a:off x="3898903" y="2463805"/>
              <a:ext cx="239056" cy="10206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4259264" y="1533680"/>
              <a:ext cx="1163637" cy="37023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Air Bag</a:t>
              </a:r>
            </a:p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4 x 6.500 DWT</a:t>
              </a:r>
            </a:p>
          </p:txBody>
        </p:sp>
        <p:cxnSp>
          <p:nvCxnSpPr>
            <p:cNvPr id="25" name="Straight Arrow Connector 24"/>
            <p:cNvCxnSpPr>
              <a:stCxn id="24" idx="4"/>
            </p:cNvCxnSpPr>
            <p:nvPr/>
          </p:nvCxnSpPr>
          <p:spPr>
            <a:xfrm>
              <a:off x="4841083" y="1903919"/>
              <a:ext cx="631143" cy="135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8772525" y="1878173"/>
              <a:ext cx="1322388" cy="56128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200" dirty="0">
                  <a:solidFill>
                    <a:schemeClr val="tx1"/>
                  </a:solidFill>
                </a:rPr>
                <a:t>Logistic Center (Perencanaan)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8265434" y="2493807"/>
              <a:ext cx="943658" cy="7567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1300164" y="4359902"/>
              <a:ext cx="2300287" cy="1021119"/>
              <a:chOff x="3287393" y="-1105497"/>
              <a:chExt cx="1978269" cy="172699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287393" y="-71081"/>
                <a:ext cx="901074" cy="69257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Workshop</a:t>
                </a:r>
              </a:p>
            </p:txBody>
          </p:sp>
          <p:cxnSp>
            <p:nvCxnSpPr>
              <p:cNvPr id="46" name="Straight Arrow Connector 45"/>
              <p:cNvCxnSpPr>
                <a:stCxn id="45" idx="7"/>
              </p:cNvCxnSpPr>
              <p:nvPr/>
            </p:nvCxnSpPr>
            <p:spPr>
              <a:xfrm flipV="1">
                <a:off x="4056037" y="-1105497"/>
                <a:ext cx="1209625" cy="11364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3620948" y="4755876"/>
              <a:ext cx="1028700" cy="4993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Slipway                8 x 3.500 DWT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670145" y="4454044"/>
              <a:ext cx="1522693" cy="5895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054600" y="4069137"/>
              <a:ext cx="2598738" cy="109226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307154" y="4307008"/>
              <a:ext cx="1047750" cy="40976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Platershop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V="1">
              <a:off x="2354263" y="3714595"/>
              <a:ext cx="1917700" cy="741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 bwMode="auto">
            <a:xfrm>
              <a:off x="9016348" y="3370211"/>
              <a:ext cx="1047750" cy="40976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Gudang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flipH="1">
              <a:off x="8116888" y="3832071"/>
              <a:ext cx="1268412" cy="916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6527801" y="5632988"/>
              <a:ext cx="1266825" cy="499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900" dirty="0">
                  <a:solidFill>
                    <a:schemeClr val="tx1"/>
                  </a:solidFill>
                </a:rPr>
                <a:t>Kantor Administrasi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V="1">
              <a:off x="7817645" y="5455590"/>
              <a:ext cx="1480569" cy="3449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8208964" y="5113951"/>
              <a:ext cx="1862137" cy="93284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517141" y="1406192"/>
              <a:ext cx="1199494" cy="40976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Slipway 2 x 6.500 DWT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>
              <a:off x="6019121" y="1849282"/>
              <a:ext cx="1850117" cy="1308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7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4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4983" y="225752"/>
            <a:ext cx="662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LAYOUT PT IKI UNIT GALANGAN BITUNG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556323" y="1284514"/>
            <a:ext cx="9144000" cy="5018768"/>
            <a:chOff x="1394959" y="1284514"/>
            <a:chExt cx="9144000" cy="5018768"/>
          </a:xfrm>
        </p:grpSpPr>
        <p:pic>
          <p:nvPicPr>
            <p:cNvPr id="4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959" y="1284514"/>
              <a:ext cx="9144000" cy="5018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0"/>
            <p:cNvGrpSpPr>
              <a:grpSpLocks/>
            </p:cNvGrpSpPr>
            <p:nvPr/>
          </p:nvGrpSpPr>
          <p:grpSpPr bwMode="auto">
            <a:xfrm>
              <a:off x="6003740" y="2562791"/>
              <a:ext cx="1168400" cy="1005849"/>
              <a:chOff x="5378081" y="1416065"/>
              <a:chExt cx="695233" cy="1033682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378081" y="1416065"/>
                <a:ext cx="695233" cy="31638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1000" dirty="0">
                    <a:latin typeface="Calibri" panose="020F0502020204030204" pitchFamily="34" charset="0"/>
                  </a:rPr>
                  <a:t>Gudang</a:t>
                </a:r>
              </a:p>
            </p:txBody>
          </p:sp>
          <p:cxnSp>
            <p:nvCxnSpPr>
              <p:cNvPr id="68" name="Straight Arrow Connector 67"/>
              <p:cNvCxnSpPr>
                <a:stCxn id="67" idx="4"/>
              </p:cNvCxnSpPr>
              <p:nvPr/>
            </p:nvCxnSpPr>
            <p:spPr>
              <a:xfrm flipH="1">
                <a:off x="5378081" y="1732361"/>
                <a:ext cx="347617" cy="7173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16"/>
            <p:cNvGrpSpPr>
              <a:grpSpLocks/>
            </p:cNvGrpSpPr>
            <p:nvPr/>
          </p:nvGrpSpPr>
          <p:grpSpPr bwMode="auto">
            <a:xfrm>
              <a:off x="6755912" y="2606956"/>
              <a:ext cx="1884363" cy="1100147"/>
              <a:chOff x="2656092" y="1502229"/>
              <a:chExt cx="1503958" cy="1333155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3352800" y="1502229"/>
                <a:ext cx="807250" cy="381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1000" dirty="0">
                    <a:latin typeface="Calibri" panose="020F0502020204030204" pitchFamily="34" charset="0"/>
                  </a:rPr>
                  <a:t>Workshop</a:t>
                </a: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2656092" y="1894240"/>
                <a:ext cx="1032625" cy="941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6"/>
            <p:cNvGrpSpPr>
              <a:grpSpLocks/>
            </p:cNvGrpSpPr>
            <p:nvPr/>
          </p:nvGrpSpPr>
          <p:grpSpPr bwMode="auto">
            <a:xfrm>
              <a:off x="8640275" y="3175961"/>
              <a:ext cx="1165225" cy="1087051"/>
              <a:chOff x="3228636" y="1371226"/>
              <a:chExt cx="931728" cy="1317173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353114" y="1371226"/>
                <a:ext cx="807250" cy="381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1000" dirty="0">
                    <a:latin typeface="Calibri" panose="020F0502020204030204" pitchFamily="34" charset="0"/>
                  </a:rPr>
                  <a:t>Kantor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3228636" y="1790182"/>
                <a:ext cx="588994" cy="898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16"/>
            <p:cNvGrpSpPr>
              <a:grpSpLocks/>
            </p:cNvGrpSpPr>
            <p:nvPr/>
          </p:nvGrpSpPr>
          <p:grpSpPr bwMode="auto">
            <a:xfrm>
              <a:off x="1581646" y="2176973"/>
              <a:ext cx="3516658" cy="2965506"/>
              <a:chOff x="2353148" y="2019938"/>
              <a:chExt cx="1694925" cy="3031712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2353148" y="4665238"/>
                <a:ext cx="862364" cy="3864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1000" dirty="0">
                    <a:latin typeface="Calibri" panose="020F0502020204030204" pitchFamily="34" charset="0"/>
                  </a:rPr>
                  <a:t>Slipway </a:t>
                </a:r>
                <a:r>
                  <a:rPr lang="id-ID" sz="1000" dirty="0" smtClean="0">
                    <a:latin typeface="Calibri" panose="020F0502020204030204" pitchFamily="34" charset="0"/>
                  </a:rPr>
                  <a:t>I</a:t>
                </a:r>
                <a:r>
                  <a:rPr lang="en-ID" sz="1000" dirty="0" smtClean="0">
                    <a:latin typeface="Calibri" panose="020F0502020204030204" pitchFamily="34" charset="0"/>
                  </a:rPr>
                  <a:t> = 650 DWT</a:t>
                </a:r>
                <a:endParaRPr lang="id-ID" sz="10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 flipH="1">
                <a:off x="4046408" y="2019938"/>
                <a:ext cx="1665" cy="1149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>
              <a:off x="1547359" y="2942786"/>
              <a:ext cx="4148138" cy="141185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421302" y="2468130"/>
              <a:ext cx="1899429" cy="37797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Calibri" panose="020F0502020204030204" pitchFamily="34" charset="0"/>
                </a:rPr>
                <a:t>Slipway </a:t>
              </a:r>
              <a:r>
                <a:rPr lang="id-ID" sz="1000" dirty="0" smtClean="0">
                  <a:latin typeface="Calibri" panose="020F0502020204030204" pitchFamily="34" charset="0"/>
                </a:rPr>
                <a:t>I</a:t>
              </a:r>
              <a:r>
                <a:rPr lang="en-ID" sz="1000" dirty="0">
                  <a:latin typeface="Calibri" panose="020F0502020204030204" pitchFamily="34" charset="0"/>
                </a:rPr>
                <a:t>I</a:t>
              </a:r>
              <a:r>
                <a:rPr lang="en-ID" sz="1000" dirty="0" smtClean="0">
                  <a:latin typeface="Calibri" panose="020F0502020204030204" pitchFamily="34" charset="0"/>
                </a:rPr>
                <a:t> = 2000 DWT</a:t>
              </a:r>
              <a:endParaRPr lang="id-ID" sz="1000" dirty="0">
                <a:latin typeface="Calibri" panose="020F0502020204030204" pitchFamily="34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3347074" y="2371447"/>
              <a:ext cx="1127170" cy="11731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2264516" y="1974112"/>
              <a:ext cx="1960778" cy="37797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Calibri" panose="020F0502020204030204" pitchFamily="34" charset="0"/>
                </a:rPr>
                <a:t>Slipway </a:t>
              </a:r>
              <a:r>
                <a:rPr lang="id-ID" sz="1000" dirty="0" smtClean="0">
                  <a:latin typeface="Calibri" panose="020F0502020204030204" pitchFamily="34" charset="0"/>
                </a:rPr>
                <a:t>I</a:t>
              </a:r>
              <a:r>
                <a:rPr lang="en-ID" sz="1000" dirty="0" smtClean="0">
                  <a:latin typeface="Calibri" panose="020F0502020204030204" pitchFamily="34" charset="0"/>
                </a:rPr>
                <a:t>II = 2000 DWT</a:t>
              </a:r>
              <a:endParaRPr lang="id-ID" sz="1000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>
              <a:off x="2537291" y="2860915"/>
              <a:ext cx="1590334" cy="9212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 bwMode="auto">
            <a:xfrm>
              <a:off x="4170583" y="1789319"/>
              <a:ext cx="1960778" cy="37797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000" dirty="0">
                  <a:latin typeface="Calibri" panose="020F0502020204030204" pitchFamily="34" charset="0"/>
                </a:rPr>
                <a:t>Slipway </a:t>
              </a:r>
              <a:r>
                <a:rPr lang="en-ID" sz="1000" dirty="0" smtClean="0">
                  <a:latin typeface="Calibri" panose="020F0502020204030204" pitchFamily="34" charset="0"/>
                </a:rPr>
                <a:t>IV = 2000 DWT</a:t>
              </a:r>
              <a:endParaRPr lang="id-ID" sz="1000" dirty="0">
                <a:latin typeface="Calibri" panose="020F0502020204030204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2502168" y="3960445"/>
              <a:ext cx="453979" cy="794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5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4765" y="296125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VISI &amp; MISI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1389" y="1365621"/>
            <a:ext cx="1195331" cy="635794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D" sz="2400" dirty="0" smtClean="0">
                <a:latin typeface="Arial Rounded MT Bold" panose="020F0704030504030204" pitchFamily="34" charset="0"/>
              </a:rPr>
              <a:t>VISI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992566" y="2139575"/>
            <a:ext cx="9961447" cy="865346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Arial Rounded MT Bold" panose="020F0704030504030204" pitchFamily="34" charset="0"/>
              </a:rPr>
              <a:t>“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Menjadi</a:t>
            </a:r>
            <a:r>
              <a:rPr lang="en-US" sz="2000" dirty="0" smtClean="0">
                <a:latin typeface="Arial Rounded MT Bold" panose="020F0704030504030204" pitchFamily="34" charset="0"/>
              </a:rPr>
              <a:t> Perusahaan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Galangan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Kapal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000" dirty="0" smtClean="0">
                <a:latin typeface="Arial Rounded MT Bold" panose="020F0704030504030204" pitchFamily="34" charset="0"/>
              </a:rPr>
              <a:t> Engineering yang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kuat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Berdaya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Saing</a:t>
            </a:r>
            <a:r>
              <a:rPr lang="en-US" sz="2000" dirty="0" smtClean="0">
                <a:latin typeface="Arial Rounded MT Bold" panose="020F0704030504030204" pitchFamily="34" charset="0"/>
              </a:rPr>
              <a:t> Global”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605119" y="4577043"/>
            <a:ext cx="10936940" cy="1251406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 Rounded MT Bold" panose="020F0704030504030204" pitchFamily="34" charset="0"/>
              </a:rPr>
              <a:t>Selalu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meningkatkan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kualitas</a:t>
            </a:r>
            <a:r>
              <a:rPr lang="en-US" sz="2000" dirty="0" smtClean="0">
                <a:latin typeface="Arial Rounded MT Bold" panose="020F0704030504030204" pitchFamily="34" charset="0"/>
              </a:rPr>
              <a:t> yang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terbaik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berdasar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pada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pelayanan</a:t>
            </a:r>
            <a:r>
              <a:rPr lang="en-US" sz="2000" dirty="0" smtClean="0">
                <a:latin typeface="Arial Rounded MT Bold" panose="020F0704030504030204" pitchFamily="34" charset="0"/>
              </a:rPr>
              <a:t> yang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tepat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waktu</a:t>
            </a:r>
            <a:r>
              <a:rPr lang="en-US" sz="2000" dirty="0" smtClean="0">
                <a:latin typeface="Arial Rounded MT Bold" panose="020F0704030504030204" pitchFamily="34" charset="0"/>
              </a:rPr>
              <a:t>,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tepat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mutu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tepat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biaya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serta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mengutamakan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kepuasan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pelanggan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untuk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pengembangan</a:t>
            </a:r>
            <a:r>
              <a:rPr lang="en-US" sz="2000" dirty="0" smtClean="0">
                <a:latin typeface="Arial Rounded MT Bold" panose="020F0704030504030204" pitchFamily="34" charset="0"/>
              </a:rPr>
              <a:t> Perusahaan.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34983" y="3767554"/>
            <a:ext cx="1195331" cy="635794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D" sz="2400" dirty="0" smtClean="0">
                <a:latin typeface="Arial Rounded MT Bold" panose="020F0704030504030204" pitchFamily="34" charset="0"/>
              </a:rPr>
              <a:t>MISI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6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9488" y="305650"/>
            <a:ext cx="371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CORPORATE VALUE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6286" y="2468909"/>
            <a:ext cx="6520735" cy="3138551"/>
            <a:chOff x="422937" y="1404799"/>
            <a:chExt cx="6520735" cy="3138551"/>
          </a:xfrm>
        </p:grpSpPr>
        <p:sp>
          <p:nvSpPr>
            <p:cNvPr id="8" name="TextBox 7"/>
            <p:cNvSpPr txBox="1"/>
            <p:nvPr/>
          </p:nvSpPr>
          <p:spPr>
            <a:xfrm>
              <a:off x="422937" y="197937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 smtClean="0">
                  <a:latin typeface="Arial Rounded MT Bold" panose="020F0704030504030204" pitchFamily="34" charset="0"/>
                </a:rPr>
                <a:t>OBJECTIVE</a:t>
              </a:r>
              <a:endParaRPr lang="en-US" sz="1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5802" y="3032778"/>
              <a:ext cx="1253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 smtClean="0">
                  <a:latin typeface="Arial Rounded MT Bold" panose="020F0704030504030204" pitchFamily="34" charset="0"/>
                </a:rPr>
                <a:t>PROCESS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3022" y="4151008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 smtClean="0">
                  <a:latin typeface="Arial Rounded MT Bold" panose="020F0704030504030204" pitchFamily="34" charset="0"/>
                </a:rPr>
                <a:t>FOUNDATION</a:t>
              </a:r>
              <a:endParaRPr lang="en-US" sz="1600" dirty="0">
                <a:latin typeface="Arial Rounded MT Bold" panose="020F070403050403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012070" y="1404799"/>
              <a:ext cx="4931602" cy="3138551"/>
              <a:chOff x="3002163" y="1136738"/>
              <a:chExt cx="4931602" cy="3138551"/>
            </a:xfrm>
          </p:grpSpPr>
          <p:sp>
            <p:nvSpPr>
              <p:cNvPr id="9" name="Right Triangle 8"/>
              <p:cNvSpPr/>
              <p:nvPr/>
            </p:nvSpPr>
            <p:spPr>
              <a:xfrm>
                <a:off x="5617275" y="1136738"/>
                <a:ext cx="2316490" cy="2972391"/>
              </a:xfrm>
              <a:prstGeom prst="rt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/>
              <p:cNvSpPr/>
              <p:nvPr/>
            </p:nvSpPr>
            <p:spPr>
              <a:xfrm flipH="1">
                <a:off x="3002163" y="1136738"/>
                <a:ext cx="2513714" cy="2972391"/>
              </a:xfrm>
              <a:prstGeom prst="rt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614277" y="1574329"/>
                <a:ext cx="1904598" cy="5738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D" sz="1400" dirty="0" smtClean="0">
                    <a:latin typeface="Arial Rounded MT Bold" panose="020F0704030504030204" pitchFamily="34" charset="0"/>
                  </a:rPr>
                  <a:t>PERFORMA</a:t>
                </a:r>
                <a:endParaRPr lang="en-US" sz="1600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60103" y="2815509"/>
                <a:ext cx="13811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TEAM WORK</a:t>
                </a:r>
                <a:endParaRPr 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66576" y="2700673"/>
                <a:ext cx="13811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BERNILAI TAMBAH</a:t>
                </a:r>
                <a:endParaRPr 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002163" y="3790604"/>
                <a:ext cx="4931602" cy="484685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37299" y="3910791"/>
                <a:ext cx="1490425" cy="30646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1200" dirty="0" smtClean="0">
                    <a:latin typeface="Arial Rounded MT Bold" panose="020F0704030504030204" pitchFamily="34" charset="0"/>
                  </a:rPr>
                  <a:t>RASA MEMILIKI</a:t>
                </a:r>
                <a:endParaRPr lang="en-US" sz="1200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732550" y="3906606"/>
                <a:ext cx="1490425" cy="30646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1200" dirty="0" smtClean="0">
                    <a:latin typeface="Arial Rounded MT Bold" panose="020F0704030504030204" pitchFamily="34" charset="0"/>
                  </a:rPr>
                  <a:t>KOMITMEN</a:t>
                </a:r>
                <a:endParaRPr lang="en-US" sz="1200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51267" y="3902006"/>
                <a:ext cx="1490425" cy="30646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1200" dirty="0" smtClean="0">
                    <a:latin typeface="Arial Rounded MT Bold" panose="020F0704030504030204" pitchFamily="34" charset="0"/>
                  </a:rPr>
                  <a:t>INTEGRITAS</a:t>
                </a:r>
                <a:endParaRPr lang="en-US" sz="1200" dirty="0">
                  <a:latin typeface="Arial Rounded MT Bold" panose="020F070403050403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7042624" y="1652381"/>
            <a:ext cx="4750447" cy="4801314"/>
            <a:chOff x="7610428" y="1766027"/>
            <a:chExt cx="4750447" cy="4801314"/>
          </a:xfrm>
        </p:grpSpPr>
        <p:sp>
          <p:nvSpPr>
            <p:cNvPr id="14" name="TextBox 13"/>
            <p:cNvSpPr txBox="1"/>
            <p:nvPr/>
          </p:nvSpPr>
          <p:spPr>
            <a:xfrm>
              <a:off x="7610428" y="1766027"/>
              <a:ext cx="4750447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4000" dirty="0" smtClean="0">
                  <a:solidFill>
                    <a:srgbClr val="002060"/>
                  </a:solidFill>
                </a:rPr>
                <a:t>AKHLAK</a:t>
              </a:r>
            </a:p>
            <a:p>
              <a:pPr algn="ctr"/>
              <a:endParaRPr lang="en-ID" sz="1000" dirty="0" smtClean="0">
                <a:solidFill>
                  <a:srgbClr val="002060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AMANAH </a:t>
              </a:r>
            </a:p>
            <a:p>
              <a:pPr marL="363538"/>
              <a:r>
                <a:rPr lang="en-ID" sz="1400" b="1" dirty="0" err="1" smtClean="0">
                  <a:solidFill>
                    <a:srgbClr val="088596"/>
                  </a:solidFill>
                </a:rPr>
                <a:t>Memegang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teguh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kepercayaan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diberikan</a:t>
              </a:r>
              <a:endParaRPr lang="en-ID" sz="1400" b="1" dirty="0" smtClean="0">
                <a:solidFill>
                  <a:srgbClr val="088596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KOMPOTEN</a:t>
              </a:r>
            </a:p>
            <a:p>
              <a:pPr marL="363538"/>
              <a:r>
                <a:rPr lang="en-ID" sz="1400" b="1" dirty="0" smtClean="0">
                  <a:solidFill>
                    <a:srgbClr val="088596"/>
                  </a:solidFill>
                </a:rPr>
                <a:t>Terus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belajar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mengembangkan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kapasitas</a:t>
              </a:r>
              <a:endParaRPr lang="en-ID" sz="1400" b="1" dirty="0" smtClean="0">
                <a:solidFill>
                  <a:srgbClr val="088596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HARMONIS</a:t>
              </a:r>
            </a:p>
            <a:p>
              <a:pPr marL="363538"/>
              <a:r>
                <a:rPr lang="en-ID" sz="1400" b="1" dirty="0" err="1" smtClean="0">
                  <a:solidFill>
                    <a:srgbClr val="088596"/>
                  </a:solidFill>
                </a:rPr>
                <a:t>Saling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peduli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menghargai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perbedaan</a:t>
              </a:r>
              <a:endParaRPr lang="en-ID" sz="1400" b="1" dirty="0" smtClean="0">
                <a:solidFill>
                  <a:srgbClr val="088596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LOYAL</a:t>
              </a:r>
            </a:p>
            <a:p>
              <a:pPr marL="363538"/>
              <a:r>
                <a:rPr lang="en-ID" sz="1400" b="1" dirty="0" err="1" smtClean="0">
                  <a:solidFill>
                    <a:srgbClr val="088596"/>
                  </a:solidFill>
                </a:rPr>
                <a:t>Berdedikasi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mengutamakan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kepentingan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Bangsa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>
                  <a:solidFill>
                    <a:srgbClr val="088596"/>
                  </a:solidFill>
                </a:rPr>
                <a:t>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egara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ADAPTIF</a:t>
              </a:r>
            </a:p>
            <a:p>
              <a:pPr marL="363538"/>
              <a:r>
                <a:rPr lang="en-ID" sz="1400" b="1" dirty="0" smtClean="0">
                  <a:solidFill>
                    <a:srgbClr val="088596"/>
                  </a:solidFill>
                </a:rPr>
                <a:t>Terus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berinovasi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antusias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dalam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menggerakkan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ataupun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menghadapi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perubahan</a:t>
              </a:r>
              <a:endParaRPr lang="en-ID" sz="1400" b="1" dirty="0" smtClean="0">
                <a:solidFill>
                  <a:srgbClr val="088596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ID" sz="2400" dirty="0" smtClean="0">
                  <a:solidFill>
                    <a:srgbClr val="002060"/>
                  </a:solidFill>
                </a:rPr>
                <a:t>KOLABORATIF</a:t>
              </a:r>
            </a:p>
            <a:p>
              <a:pPr marL="363538"/>
              <a:r>
                <a:rPr lang="en-ID" sz="1400" b="1" dirty="0" err="1" smtClean="0">
                  <a:solidFill>
                    <a:srgbClr val="088596"/>
                  </a:solidFill>
                </a:rPr>
                <a:t>Membangun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kerja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sama</a:t>
              </a:r>
              <a:r>
                <a:rPr lang="en-ID" sz="1400" b="1" dirty="0" smtClean="0">
                  <a:solidFill>
                    <a:srgbClr val="088596"/>
                  </a:solidFill>
                </a:rPr>
                <a:t> yang </a:t>
              </a:r>
              <a:r>
                <a:rPr lang="en-ID" sz="1400" b="1" dirty="0" err="1" smtClean="0">
                  <a:solidFill>
                    <a:srgbClr val="088596"/>
                  </a:solidFill>
                </a:rPr>
                <a:t>sinergis</a:t>
              </a:r>
              <a:endParaRPr lang="en-US" sz="1400" b="1" dirty="0">
                <a:solidFill>
                  <a:srgbClr val="088596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455" y="1969908"/>
              <a:ext cx="1470346" cy="332197"/>
            </a:xfrm>
            <a:prstGeom prst="rect">
              <a:avLst/>
            </a:prstGeom>
          </p:spPr>
        </p:pic>
      </p:grpSp>
      <p:sp>
        <p:nvSpPr>
          <p:cNvPr id="20" name="Left-Right Arrow 19"/>
          <p:cNvSpPr/>
          <p:nvPr/>
        </p:nvSpPr>
        <p:spPr>
          <a:xfrm>
            <a:off x="3079463" y="843016"/>
            <a:ext cx="5971437" cy="733663"/>
          </a:xfrm>
          <a:prstGeom prst="leftRightArrow">
            <a:avLst>
              <a:gd name="adj1" fmla="val 50000"/>
              <a:gd name="adj2" fmla="val 554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sv-SE" dirty="0">
                <a:latin typeface="Arial Rounded MT Bold" panose="020F0704030504030204" pitchFamily="34" charset="0"/>
              </a:rPr>
              <a:t>B</a:t>
            </a:r>
            <a:r>
              <a:rPr lang="sv-SE" dirty="0" smtClean="0">
                <a:latin typeface="Arial Rounded MT Bold" panose="020F0704030504030204" pitchFamily="34" charset="0"/>
              </a:rPr>
              <a:t>erkorelasi dengan Nilai Inti Kementerian BUMN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5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>
                <a:latin typeface="Arial Rounded MT Bold" panose="020F0704030504030204" pitchFamily="34" charset="0"/>
              </a:rPr>
              <a:t>7</a:t>
            </a:fld>
            <a:endParaRPr lang="id-ID">
              <a:latin typeface="Arial Rounded MT Bold" panose="020F070403050403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72000" y="1248033"/>
          <a:ext cx="6553200" cy="39074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553200"/>
              </a:tblGrid>
              <a:tr h="126039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Perencanaan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pembangunan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perbaikan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pemeliharaan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kapal-kapal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alat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apung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lainnya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yang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terbuat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dari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baja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kayu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fiberglass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lain-lain;</a:t>
                      </a:r>
                      <a:endParaRPr lang="id-ID" sz="1800" b="0" dirty="0" smtClean="0">
                        <a:solidFill>
                          <a:schemeClr val="dk1"/>
                        </a:solidFill>
                        <a:effectLst/>
                        <a:latin typeface="Arial Nova Cond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364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Pemeriksaan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pembersihan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,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perakitan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pembuatan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mesin-mesin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serta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peralatannya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;</a:t>
                      </a:r>
                      <a:endParaRPr lang="id-ID" sz="1800" b="0" dirty="0" smtClean="0">
                        <a:solidFill>
                          <a:schemeClr val="dk1"/>
                        </a:solidFill>
                        <a:effectLst/>
                        <a:latin typeface="Arial Nova Cond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66712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Pekerjaan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engineering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manufaktur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alat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peralatan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suku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cadang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alat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angkut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konstruksi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yang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dimungkinkan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oleh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fasilitas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dan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alat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produksi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 yang </a:t>
                      </a:r>
                      <a:r>
                        <a:rPr lang="en-US" sz="1800" b="0" dirty="0" err="1" smtClean="0">
                          <a:effectLst/>
                          <a:latin typeface="Arial Nova Cond"/>
                        </a:rPr>
                        <a:t>tersedia</a:t>
                      </a:r>
                      <a:r>
                        <a:rPr lang="en-US" sz="1800" b="0" dirty="0" smtClean="0">
                          <a:effectLst/>
                          <a:latin typeface="Arial Nova Cond"/>
                        </a:rPr>
                        <a:t>.</a:t>
                      </a:r>
                      <a:endParaRPr lang="id-ID" sz="1800" b="0" dirty="0" smtClean="0">
                        <a:solidFill>
                          <a:schemeClr val="dk1"/>
                        </a:solidFill>
                        <a:effectLst/>
                        <a:latin typeface="Arial Nova Cond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Chevron 14"/>
          <p:cNvSpPr/>
          <p:nvPr/>
        </p:nvSpPr>
        <p:spPr>
          <a:xfrm>
            <a:off x="2310714" y="2280538"/>
            <a:ext cx="1752600" cy="16002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116" y="2699638"/>
            <a:ext cx="1981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BISNIS UTAMA</a:t>
            </a:r>
            <a:endParaRPr lang="id-ID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7188" y="5418551"/>
            <a:ext cx="10972800" cy="616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Kegiatan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produksi</a:t>
            </a:r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terbagi</a:t>
            </a:r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di 2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lokasi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yaitu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Divisi</a:t>
            </a:r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Produksi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 Makassar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 Unit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Galangan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Bitung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. </a:t>
            </a:r>
            <a:endParaRPr lang="id-ID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44471" y="270298"/>
            <a:ext cx="5635956" cy="446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400" smtClean="0">
                <a:latin typeface="Arial Rounded MT Bold" panose="020F0704030504030204" pitchFamily="34" charset="0"/>
              </a:rPr>
              <a:t>PORTOFOLIO BISNIS/PRODUK</a:t>
            </a:r>
            <a:endParaRPr lang="id-ID" sz="2400" dirty="0">
              <a:latin typeface="Arial Rounded MT Bold" panose="020F07040305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ight Arrow 58"/>
          <p:cNvSpPr/>
          <p:nvPr/>
        </p:nvSpPr>
        <p:spPr>
          <a:xfrm>
            <a:off x="887506" y="4651085"/>
            <a:ext cx="11116234" cy="147590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887506" y="3000295"/>
            <a:ext cx="11116234" cy="147590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887506" y="1269535"/>
            <a:ext cx="11116235" cy="147590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8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4765" y="296125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LINI BISNIS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37" y="1359679"/>
            <a:ext cx="1400366" cy="10536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69" y="3197705"/>
            <a:ext cx="1368664" cy="855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39" y="4607428"/>
            <a:ext cx="1387983" cy="12099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570" y="1369651"/>
            <a:ext cx="1596436" cy="1151878"/>
          </a:xfrm>
          <a:prstGeom prst="rect">
            <a:avLst/>
          </a:prstGeom>
        </p:spPr>
      </p:pic>
      <p:pic>
        <p:nvPicPr>
          <p:cNvPr id="24" name="image10.jpe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365" y="1369651"/>
            <a:ext cx="1596436" cy="11518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2400" y="1369651"/>
            <a:ext cx="1692682" cy="1151878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23681" y="1369651"/>
            <a:ext cx="1596436" cy="115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6B0DC64-8048-4343-8029-D36F8184B0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6762" y="3057616"/>
            <a:ext cx="1617244" cy="11518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77365" y="3068676"/>
            <a:ext cx="1596436" cy="11408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4859" y="2521529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 smtClean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Kontainer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00133" y="2521528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 smtClean="0">
                <a:latin typeface="Arial Rounded MT Bold" panose="020F0704030504030204" pitchFamily="34" charset="0"/>
              </a:rPr>
              <a:t> Ferry Ro-Ro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11907" y="2521528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smtClean="0">
                <a:latin typeface="Arial Rounded MT Bold" panose="020F0704030504030204" pitchFamily="34" charset="0"/>
              </a:rPr>
              <a:t>Patrol Boat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89997" y="2521528"/>
            <a:ext cx="186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 smtClean="0">
                <a:latin typeface="Arial Rounded MT Bold" panose="020F0704030504030204" pitchFamily="34" charset="0"/>
              </a:rPr>
              <a:t> Tuna Long Liner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81491" y="2223729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Bangunan</a:t>
            </a:r>
            <a:r>
              <a:rPr lang="en-ID" sz="1200" dirty="0" smtClean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Baru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9369" y="4001475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Reparasi</a:t>
            </a:r>
            <a:r>
              <a:rPr lang="en-ID" sz="1200" dirty="0" smtClean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2454" y="5621959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Diversifikasi</a:t>
            </a:r>
            <a:r>
              <a:rPr lang="en-ID" sz="1200" dirty="0" smtClean="0">
                <a:latin typeface="Arial Rounded MT Bold" panose="020F0704030504030204" pitchFamily="34" charset="0"/>
              </a:rPr>
              <a:t> Usaha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4455" y="4233936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Barang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51943" y="4270281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>
                <a:latin typeface="Arial Rounded MT Bold" panose="020F0704030504030204" pitchFamily="34" charset="0"/>
              </a:rPr>
              <a:t> </a:t>
            </a:r>
            <a:r>
              <a:rPr lang="en-ID" sz="1200" dirty="0" smtClean="0">
                <a:latin typeface="Arial Rounded MT Bold" panose="020F0704030504030204" pitchFamily="34" charset="0"/>
              </a:rPr>
              <a:t>Barge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11907" y="4253677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Penumpang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2400" y="3027044"/>
            <a:ext cx="1692682" cy="11824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50" name="Picture 2" descr="https://www.balitoursclub.net/wp-content/uploads/2016/04/Speed-boat-kapal-cepa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45" y="4704558"/>
            <a:ext cx="1638477" cy="11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528203" y="5843124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smtClean="0">
                <a:latin typeface="Arial Rounded MT Bold" panose="020F0704030504030204" pitchFamily="34" charset="0"/>
              </a:rPr>
              <a:t>Speed Boat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2052" name="Picture 4" descr="https://encrypted-tbn0.gstatic.com/images?q=tbn:ANd9GcS_EQgva0JK07quo4j1hVic-u7_lbo951_wvsxisxXRkAdqAwg&amp;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34" y="4704559"/>
            <a:ext cx="1673668" cy="11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572666" y="5880534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Konstruksi</a:t>
            </a:r>
            <a:r>
              <a:rPr lang="en-ID" sz="1200" dirty="0" smtClean="0">
                <a:latin typeface="Arial Rounded MT Bold" panose="020F0704030504030204" pitchFamily="34" charset="0"/>
              </a:rPr>
              <a:t> Baja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2054" name="Picture 6" descr="8 Hari Terombang Ambing Dilautan, 5 ABK Asal Pulau Sanane ...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34" y="4697290"/>
            <a:ext cx="1692682" cy="11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440799" y="5864265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 smtClean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Jolloro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1"/>
          <a:stretch/>
        </p:blipFill>
        <p:spPr>
          <a:xfrm>
            <a:off x="9579014" y="3027044"/>
            <a:ext cx="1641104" cy="11824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525050" y="4272537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Kapal</a:t>
            </a:r>
            <a:r>
              <a:rPr lang="en-ID" sz="1200" dirty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Tunda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0" t="28431" r="12205" b="45295"/>
          <a:stretch/>
        </p:blipFill>
        <p:spPr>
          <a:xfrm>
            <a:off x="9525050" y="4697290"/>
            <a:ext cx="1695067" cy="112005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580123" y="5842094"/>
            <a:ext cx="17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dirty="0" err="1" smtClean="0">
                <a:latin typeface="Arial Rounded MT Bold" panose="020F0704030504030204" pitchFamily="34" charset="0"/>
              </a:rPr>
              <a:t>Sewa</a:t>
            </a:r>
            <a:r>
              <a:rPr lang="en-ID" sz="1200" dirty="0" smtClean="0">
                <a:latin typeface="Arial Rounded MT Bold" panose="020F0704030504030204" pitchFamily="34" charset="0"/>
              </a:rPr>
              <a:t> </a:t>
            </a:r>
            <a:r>
              <a:rPr lang="en-ID" sz="1200" dirty="0" err="1" smtClean="0">
                <a:latin typeface="Arial Rounded MT Bold" panose="020F0704030504030204" pitchFamily="34" charset="0"/>
              </a:rPr>
              <a:t>Lahan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EE2D-2D29-4864-8359-F0BBAD03F283}" type="slidenum">
              <a:rPr lang="id-ID" smtClean="0"/>
              <a:t>9</a:t>
            </a:fld>
            <a:endParaRPr lang="id-ID"/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E10EB4EA-20C7-4F9C-A034-E86614F47A34}"/>
              </a:ext>
            </a:extLst>
          </p:cNvPr>
          <p:cNvGrpSpPr>
            <a:grpSpLocks/>
          </p:cNvGrpSpPr>
          <p:nvPr/>
        </p:nvGrpSpPr>
        <p:grpSpPr bwMode="auto">
          <a:xfrm>
            <a:off x="1046354" y="6508139"/>
            <a:ext cx="2400300" cy="225425"/>
            <a:chOff x="381539" y="1337375"/>
            <a:chExt cx="2725642" cy="394135"/>
          </a:xfrm>
        </p:grpSpPr>
        <p:pic>
          <p:nvPicPr>
            <p:cNvPr id="30" name="Picture 14" descr="http://www.acsregistrars.com/registrationmarks/ukas/png/iso9001-ukas.png">
              <a:extLst>
                <a:ext uri="{FF2B5EF4-FFF2-40B4-BE49-F238E27FC236}">
                  <a16:creationId xmlns:a16="http://schemas.microsoft.com/office/drawing/2014/main" xmlns="" id="{E9717206-5EF4-43D9-BC81-A5ED684C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39" y="1352147"/>
              <a:ext cx="805911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Hasil gambar untuk acs iso14000">
              <a:extLst>
                <a:ext uri="{FF2B5EF4-FFF2-40B4-BE49-F238E27FC236}">
                  <a16:creationId xmlns:a16="http://schemas.microsoft.com/office/drawing/2014/main" xmlns="" id="{5DD3989A-3865-48D6-A56A-D87AA43C5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47" y="1337375"/>
              <a:ext cx="866737" cy="39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Hasil gambar untuk acs iso 14000">
              <a:extLst>
                <a:ext uri="{FF2B5EF4-FFF2-40B4-BE49-F238E27FC236}">
                  <a16:creationId xmlns:a16="http://schemas.microsoft.com/office/drawing/2014/main" xmlns="" id="{5F44A638-58A8-4F8F-87DD-BA33385FF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39" y="1352147"/>
              <a:ext cx="920742" cy="37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" y="270298"/>
            <a:ext cx="2091019" cy="472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1153" y="296125"/>
            <a:ext cx="453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dirty="0" smtClean="0">
                <a:latin typeface="Arial Rounded MT Bold" panose="020F0704030504030204" pitchFamily="34" charset="0"/>
              </a:rPr>
              <a:t>FASILITAS DAN PERALATAN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5701" y="880885"/>
            <a:ext cx="11584342" cy="5505709"/>
            <a:chOff x="-68756" y="413917"/>
            <a:chExt cx="11584342" cy="5505709"/>
          </a:xfrm>
        </p:grpSpPr>
        <p:grpSp>
          <p:nvGrpSpPr>
            <p:cNvPr id="15" name="Group 14"/>
            <p:cNvGrpSpPr/>
            <p:nvPr/>
          </p:nvGrpSpPr>
          <p:grpSpPr>
            <a:xfrm>
              <a:off x="-68756" y="413917"/>
              <a:ext cx="11584342" cy="5505709"/>
              <a:chOff x="784411" y="397430"/>
              <a:chExt cx="11584342" cy="550570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3475" y="766762"/>
                <a:ext cx="2282753" cy="176128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5610" y="4139452"/>
                <a:ext cx="2340618" cy="173716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5610" y="2528047"/>
                <a:ext cx="2340618" cy="1611406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84411" y="397430"/>
                <a:ext cx="346291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Forklift &amp; Mobile Crane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546411" y="3831676"/>
                <a:ext cx="34629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Ton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546411" y="5492610"/>
                <a:ext cx="34629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Ton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601028" y="727926"/>
                <a:ext cx="34629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Ton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221409" y="397430"/>
                <a:ext cx="346291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Crawler Crane &amp; Tower Crane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49100" y="704430"/>
                <a:ext cx="34629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 Ton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05232" y="730972"/>
                <a:ext cx="34629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 Ton</a:t>
                </a:r>
              </a:p>
            </p:txBody>
          </p:sp>
          <p:pic>
            <p:nvPicPr>
              <p:cNvPr id="37" name="Picture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4093" y="3994108"/>
                <a:ext cx="2812393" cy="1882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486" y="3999011"/>
                <a:ext cx="2896455" cy="190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5053711" y="3671750"/>
                <a:ext cx="33456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Workshop Fabrikasi (40 m x 120 m)</a:t>
                </a:r>
                <a:endParaRPr lang="id-ID" sz="1600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92951" y="1282752"/>
                <a:ext cx="3561842" cy="2323494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8908448" y="709368"/>
                <a:ext cx="32655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Workshop Mekanik, Pipe, Electric </a:t>
                </a:r>
              </a:p>
              <a:p>
                <a:pPr algn="ctr"/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(40 m x 120 m)</a:t>
                </a:r>
                <a:endParaRPr lang="id-ID" sz="1600" dirty="0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71458" y="3969140"/>
                <a:ext cx="2897295" cy="1907474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2868629" y="783249"/>
              <a:ext cx="8452161" cy="3227119"/>
              <a:chOff x="2868629" y="783249"/>
              <a:chExt cx="8452161" cy="3227119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2868629" y="783249"/>
                <a:ext cx="4988858" cy="2850777"/>
                <a:chOff x="1216842" y="1008529"/>
                <a:chExt cx="2265945" cy="266251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216842" y="1008529"/>
                  <a:ext cx="1190181" cy="2662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7022" y="1008529"/>
                  <a:ext cx="1075765" cy="2662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Rectangle 17"/>
              <p:cNvSpPr/>
              <p:nvPr/>
            </p:nvSpPr>
            <p:spPr>
              <a:xfrm>
                <a:off x="8909296" y="3671814"/>
                <a:ext cx="24114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Station 1.790 KVA</a:t>
                </a:r>
                <a:endParaRPr lang="id-ID" sz="1600" dirty="0"/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71" y="139383"/>
            <a:ext cx="1042347" cy="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39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604</Words>
  <Application>Microsoft Office PowerPoint</Application>
  <PresentationFormat>Widescreen</PresentationFormat>
  <Paragraphs>137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Nova Cond</vt:lpstr>
      <vt:lpstr>Arial Rounded MT Bold</vt:lpstr>
      <vt:lpstr>Calibri</vt:lpstr>
      <vt:lpstr>Calibri Light</vt:lpstr>
      <vt:lpstr>Courier New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aas_sanjaya@yahoo.com</dc:creator>
  <cp:lastModifiedBy>PRODUKSI1</cp:lastModifiedBy>
  <cp:revision>11</cp:revision>
  <dcterms:created xsi:type="dcterms:W3CDTF">2020-09-30T23:01:24Z</dcterms:created>
  <dcterms:modified xsi:type="dcterms:W3CDTF">2020-11-10T03:38:01Z</dcterms:modified>
</cp:coreProperties>
</file>